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75" r:id="rId9"/>
    <p:sldId id="266" r:id="rId10"/>
    <p:sldId id="263" r:id="rId11"/>
    <p:sldId id="264" r:id="rId12"/>
    <p:sldId id="272" r:id="rId13"/>
    <p:sldId id="270" r:id="rId14"/>
    <p:sldId id="273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3" d="100"/>
          <a:sy n="113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85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ABE347-C7E1-4B20-8989-536A29A738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92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1700213"/>
            <a:ext cx="7162800" cy="89376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925" y="2492375"/>
            <a:ext cx="7162800" cy="503238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0063" y="333375"/>
            <a:ext cx="1909762" cy="62690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333375"/>
            <a:ext cx="5581650" cy="62690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417638"/>
            <a:ext cx="37449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417638"/>
            <a:ext cx="37465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333375"/>
            <a:ext cx="7632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417638"/>
            <a:ext cx="76438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zAL9UlHCi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c1_rdilq4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cZOn-vT0x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BN9pNrQfj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ntent.instructables.com/ORIG/FIB/WK72/JHKU4ZB1/FIBWK72JHKU4ZB1.jpg?auto=webp&amp;frame=1&amp;fit=bounds&amp;md=f7ccfd8741a66d12cf2259a9e51fc5a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ntent.instructables.com/ORIG/FUL/ZGKD/JHKU4YN3/FULZGKDJHKU4YN3.jpg?auto=webp&amp;frame=1&amp;fit=bounds&amp;md=4e5be76a7ad8e237aa85207eda12ea6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1843088"/>
            <a:ext cx="6878091" cy="649287"/>
          </a:xfrm>
          <a:noFill/>
        </p:spPr>
        <p:txBody>
          <a:bodyPr/>
          <a:lstStyle/>
          <a:p>
            <a:r>
              <a:rPr lang="en-US" sz="2800" dirty="0" smtClean="0">
                <a:latin typeface="Tahoma" charset="0"/>
              </a:rPr>
              <a:t>Rope Making, Whipping, and Splicing</a:t>
            </a:r>
            <a:endParaRPr lang="uk-UA" sz="28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3645025"/>
            <a:ext cx="2808312" cy="15841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chemeClr val="accent1">
                    <a:lumMod val="75000"/>
                  </a:schemeClr>
                </a:solidFill>
              </a:rPr>
              <a:t>Terry McKibben</a:t>
            </a:r>
          </a:p>
          <a:p>
            <a:r>
              <a:rPr lang="en-US" sz="1500" b="0" dirty="0">
                <a:solidFill>
                  <a:schemeClr val="accent1">
                    <a:lumMod val="75000"/>
                  </a:schemeClr>
                </a:solidFill>
              </a:rPr>
              <a:t>Assistant Scoutmaster </a:t>
            </a:r>
          </a:p>
          <a:p>
            <a:r>
              <a:rPr lang="en-US" sz="1500" b="0" dirty="0">
                <a:solidFill>
                  <a:schemeClr val="accent1">
                    <a:lumMod val="75000"/>
                  </a:schemeClr>
                </a:solidFill>
              </a:rPr>
              <a:t>BSA Troop 344/9344   </a:t>
            </a:r>
          </a:p>
          <a:p>
            <a:r>
              <a:rPr lang="en-US" sz="1500" b="0" dirty="0">
                <a:solidFill>
                  <a:schemeClr val="accent1">
                    <a:lumMod val="75000"/>
                  </a:schemeClr>
                </a:solidFill>
              </a:rPr>
              <a:t>Pemberville, OH</a:t>
            </a:r>
          </a:p>
          <a:p>
            <a:r>
              <a:rPr lang="en-US" sz="1500" b="0" dirty="0">
                <a:solidFill>
                  <a:schemeClr val="accent1">
                    <a:lumMod val="75000"/>
                  </a:schemeClr>
                </a:solidFill>
              </a:rPr>
              <a:t>troop344leaders@gmail.com</a:t>
            </a:r>
          </a:p>
          <a:p>
            <a:pPr>
              <a:lnSpc>
                <a:spcPct val="90000"/>
              </a:lnSpc>
            </a:pPr>
            <a:endParaRPr lang="uk-UA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40766"/>
            <a:ext cx="6408712" cy="470115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Step 7: Finish</a:t>
            </a:r>
          </a:p>
          <a:p>
            <a:r>
              <a:rPr lang="en-US" sz="1800" dirty="0" smtClean="0"/>
              <a:t>Tie </a:t>
            </a:r>
            <a:r>
              <a:rPr lang="en-US" sz="1800" dirty="0"/>
              <a:t>a constrictor </a:t>
            </a:r>
            <a:r>
              <a:rPr lang="en-US" sz="1800" dirty="0" smtClean="0"/>
              <a:t>knot </a:t>
            </a:r>
            <a:r>
              <a:rPr lang="en-US" sz="1800" dirty="0"/>
              <a:t>at each </a:t>
            </a:r>
            <a:r>
              <a:rPr lang="en-US" sz="1800" dirty="0" smtClean="0"/>
              <a:t>end to prevent unravelling </a:t>
            </a:r>
            <a:r>
              <a:rPr lang="en-US" sz="1800" dirty="0"/>
              <a:t>and then </a:t>
            </a:r>
            <a:r>
              <a:rPr lang="en-US" sz="1800" dirty="0" smtClean="0"/>
              <a:t>cut or remove </a:t>
            </a:r>
            <a:r>
              <a:rPr lang="en-US" sz="1800" dirty="0"/>
              <a:t>the ends off of each notch. </a:t>
            </a:r>
            <a:endParaRPr lang="en-US" sz="1800" dirty="0" smtClean="0"/>
          </a:p>
          <a:p>
            <a:r>
              <a:rPr lang="en-US" sz="1800" dirty="0"/>
              <a:t>Making rope by this method is easy, but it takes up a lot of room. </a:t>
            </a:r>
            <a:endParaRPr lang="en-US" sz="1800" dirty="0" smtClean="0"/>
          </a:p>
          <a:p>
            <a:r>
              <a:rPr lang="en-US" sz="1800" dirty="0" smtClean="0"/>
              <a:t>The 80' </a:t>
            </a:r>
            <a:r>
              <a:rPr lang="en-US" sz="1800" dirty="0"/>
              <a:t>piece of twine requires </a:t>
            </a:r>
            <a:r>
              <a:rPr lang="en-US" sz="1800" dirty="0" smtClean="0"/>
              <a:t>27’ </a:t>
            </a:r>
            <a:r>
              <a:rPr lang="en-US" sz="1800" dirty="0"/>
              <a:t>of space between the rope </a:t>
            </a:r>
            <a:r>
              <a:rPr lang="en-US" sz="1800" dirty="0" smtClean="0"/>
              <a:t>spinners </a:t>
            </a:r>
            <a:r>
              <a:rPr lang="en-US" sz="1800" dirty="0"/>
              <a:t>for the initial twisting (before looping) and ultimately will make about 8’ of rope. </a:t>
            </a:r>
            <a:endParaRPr lang="en-US" sz="1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you would prefer a 6’ piece of rope, you will need </a:t>
            </a:r>
            <a:r>
              <a:rPr lang="en-US" sz="1800" dirty="0" smtClean="0"/>
              <a:t>60’ </a:t>
            </a:r>
            <a:r>
              <a:rPr lang="en-US" sz="1800" dirty="0"/>
              <a:t>of twine and </a:t>
            </a:r>
            <a:r>
              <a:rPr lang="en-US" sz="1800" dirty="0" smtClean="0"/>
              <a:t>20’ </a:t>
            </a:r>
            <a:r>
              <a:rPr lang="en-US" sz="1800" dirty="0"/>
              <a:t>of space between the rope clubs for the initial twisting. </a:t>
            </a:r>
            <a:endParaRPr lang="en-US" sz="1800" dirty="0" smtClean="0"/>
          </a:p>
          <a:p>
            <a:pPr lvl="1"/>
            <a:r>
              <a:rPr lang="en-US" sz="1600" b="0" dirty="0" smtClean="0"/>
              <a:t>The </a:t>
            </a:r>
            <a:r>
              <a:rPr lang="en-US" sz="1600" b="0" dirty="0"/>
              <a:t>finished rope will </a:t>
            </a:r>
            <a:r>
              <a:rPr lang="en-US" sz="1600" b="0" dirty="0" smtClean="0"/>
              <a:t>be about </a:t>
            </a:r>
            <a:r>
              <a:rPr lang="en-US" sz="1600" b="0" dirty="0" smtClean="0"/>
              <a:t>1/10 </a:t>
            </a:r>
            <a:r>
              <a:rPr lang="en-US" sz="1600" b="0" dirty="0"/>
              <a:t>of the initial length of </a:t>
            </a:r>
            <a:r>
              <a:rPr lang="en-US" sz="1600" b="0" dirty="0" smtClean="0"/>
              <a:t>twine.</a:t>
            </a:r>
            <a:endParaRPr lang="en-US" sz="1600" b="0" dirty="0"/>
          </a:p>
        </p:txBody>
      </p:sp>
      <p:pic>
        <p:nvPicPr>
          <p:cNvPr id="8" name="Content Placeholder 7" descr="https://content.instructables.com/ORIG/FJI/JEQY/JHKU4YCM/FJIJEQYJHKU4YCM.jpg?auto=webp&amp;frame=1&amp;width=900&amp;height=1024&amp;fit=bounds&amp;md=743df6947bea6e2f7577ff31cffa5c2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/>
          <a:stretch/>
        </p:blipFill>
        <p:spPr bwMode="auto">
          <a:xfrm>
            <a:off x="6809927" y="1373296"/>
            <a:ext cx="2082552" cy="310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content.instructables.com/ORIG/FMF/EIH5/JHKU4YJK/FMFEIH5JHKU4YJK.jpg?auto=webp&amp;frame=1&amp;width=300&amp;height=1024&amp;fit=bounds&amp;md=9f4072549262c228de7fb1b257903cd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27" y="4480009"/>
            <a:ext cx="2082553" cy="1561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Rope with a Rope Spinner</a:t>
            </a:r>
          </a:p>
        </p:txBody>
      </p:sp>
    </p:spTree>
    <p:extLst>
      <p:ext uri="{BB962C8B-B14F-4D97-AF65-F5344CB8AC3E}">
        <p14:creationId xmlns:p14="http://schemas.microsoft.com/office/powerpoint/2010/main" val="90339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 the Ends of the 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17638"/>
            <a:ext cx="4321373" cy="5184775"/>
          </a:xfrm>
        </p:spPr>
        <p:txBody>
          <a:bodyPr/>
          <a:lstStyle/>
          <a:p>
            <a:r>
              <a:rPr lang="en-US" sz="2000" dirty="0" smtClean="0"/>
              <a:t>Whip both ends </a:t>
            </a:r>
            <a:r>
              <a:rPr lang="en-US" sz="2000" dirty="0"/>
              <a:t>of the rope before removing the constrictor knots unless you are splicing one </a:t>
            </a:r>
            <a:r>
              <a:rPr lang="en-US" sz="2000" dirty="0" smtClean="0"/>
              <a:t>end.</a:t>
            </a:r>
            <a:endParaRPr lang="en-US" sz="2000" dirty="0"/>
          </a:p>
          <a:p>
            <a:r>
              <a:rPr lang="en-US" sz="2000" dirty="0"/>
              <a:t>Materials:</a:t>
            </a:r>
          </a:p>
          <a:p>
            <a:pPr lvl="1"/>
            <a:r>
              <a:rPr lang="en-US" sz="1600" b="0" dirty="0" smtClean="0"/>
              <a:t>Newly made rope.</a:t>
            </a:r>
            <a:endParaRPr lang="en-US" sz="1600" b="0" dirty="0"/>
          </a:p>
          <a:p>
            <a:pPr lvl="1"/>
            <a:r>
              <a:rPr lang="en-US" sz="1600" b="0" dirty="0"/>
              <a:t>At least 10 inches of waxed string.</a:t>
            </a:r>
          </a:p>
          <a:p>
            <a:pPr lvl="1"/>
            <a:r>
              <a:rPr lang="en-US" sz="1600" b="0" dirty="0" smtClean="0"/>
              <a:t>Scissors.</a:t>
            </a:r>
            <a:endParaRPr lang="en-US" sz="1600" b="0" dirty="0"/>
          </a:p>
          <a:p>
            <a:endParaRPr lang="en-US" dirty="0"/>
          </a:p>
        </p:txBody>
      </p:sp>
      <p:pic>
        <p:nvPicPr>
          <p:cNvPr id="5" name="Content Placeholder 4" descr="https://scoutlife.org/wp-content/uploads/2019/08/whipfuserope.jpg?w=70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08" y="1556792"/>
            <a:ext cx="3746500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66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Whip the Ends of a Rope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16016" y="1417638"/>
            <a:ext cx="4248472" cy="5184775"/>
          </a:xfrm>
        </p:spPr>
        <p:txBody>
          <a:bodyPr/>
          <a:lstStyle/>
          <a:p>
            <a:pPr lvl="0"/>
            <a:r>
              <a:rPr lang="en-US" sz="1800" dirty="0" smtClean="0"/>
              <a:t>Cut </a:t>
            </a:r>
            <a:r>
              <a:rPr lang="en-US" sz="1800" dirty="0"/>
              <a:t>a piece of waxed string at least 8-10 inches long. </a:t>
            </a:r>
          </a:p>
          <a:p>
            <a:pPr lvl="0"/>
            <a:r>
              <a:rPr lang="en-US" sz="1800" dirty="0"/>
              <a:t>Make a loop and place it on one end of the </a:t>
            </a:r>
            <a:r>
              <a:rPr lang="en-US" sz="1800" dirty="0" smtClean="0"/>
              <a:t>rope as shown in the illustration to the left.</a:t>
            </a:r>
            <a:endParaRPr lang="en-US" sz="1800" dirty="0" smtClean="0"/>
          </a:p>
          <a:p>
            <a:r>
              <a:rPr lang="en-US" sz="1800" dirty="0"/>
              <a:t>Wrap the string tightly around the rope several times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When the </a:t>
            </a:r>
            <a:r>
              <a:rPr lang="en-US" sz="1800" dirty="0" smtClean="0"/>
              <a:t>whipping (wrapped string) </a:t>
            </a:r>
            <a:r>
              <a:rPr lang="en-US" sz="1800" dirty="0"/>
              <a:t>is as wide as the rope is thick, slip the end through the loop.</a:t>
            </a:r>
          </a:p>
          <a:p>
            <a:r>
              <a:rPr lang="en-US" sz="1800" dirty="0"/>
              <a:t>Pull the string ends tightly until the loop just disappears under the wraps. </a:t>
            </a:r>
          </a:p>
          <a:p>
            <a:r>
              <a:rPr lang="en-US" sz="1800" dirty="0"/>
              <a:t>Cut the ends of the waxed string off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Trim the end of the rope that </a:t>
            </a:r>
            <a:r>
              <a:rPr lang="en-US" sz="1800" dirty="0" smtClean="0"/>
              <a:t>was unraveling.</a:t>
            </a:r>
            <a:endParaRPr lang="en-US" sz="1800" dirty="0"/>
          </a:p>
          <a:p>
            <a:endParaRPr lang="en-US" sz="18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38" y="1417638"/>
            <a:ext cx="4728668" cy="38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Singeing </a:t>
            </a:r>
            <a:r>
              <a:rPr lang="en-US" dirty="0"/>
              <a:t>a Rope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17638"/>
            <a:ext cx="8292281" cy="15073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</a:t>
            </a:r>
            <a:r>
              <a:rPr lang="en-US" sz="2400" dirty="0" smtClean="0"/>
              <a:t>9</a:t>
            </a:r>
            <a:endParaRPr lang="en-US" sz="2400" dirty="0"/>
          </a:p>
          <a:p>
            <a:r>
              <a:rPr lang="en-US" sz="2000" dirty="0"/>
              <a:t>Run the rope, from one end to the next, quickly through a flame to </a:t>
            </a:r>
            <a:r>
              <a:rPr lang="en-US" sz="2000" dirty="0" smtClean="0"/>
              <a:t>singe </a:t>
            </a:r>
            <a:r>
              <a:rPr lang="en-US" sz="2000" dirty="0"/>
              <a:t>off any stray fibers that are sticking out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Watch </a:t>
            </a:r>
            <a:r>
              <a:rPr lang="en-US" sz="2000" dirty="0" smtClean="0"/>
              <a:t>the YouTube video for the technique.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" name="3zAL9UlHCi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7336" y="2996952"/>
            <a:ext cx="6272695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Splice</a:t>
            </a:r>
            <a:endParaRPr lang="en-US" dirty="0"/>
          </a:p>
        </p:txBody>
      </p:sp>
      <p:pic>
        <p:nvPicPr>
          <p:cNvPr id="4" name="kc1_rdilq4U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5411" y="3200400"/>
            <a:ext cx="5910176" cy="33249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417638"/>
            <a:ext cx="8436297" cy="1651321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back splice is made to prevent the end of the rope from raveling. </a:t>
            </a:r>
            <a:endParaRPr lang="en-US" sz="1800" dirty="0" smtClean="0"/>
          </a:p>
          <a:p>
            <a:pPr lvl="1"/>
            <a:r>
              <a:rPr lang="en-US" sz="1600" b="0" dirty="0" smtClean="0"/>
              <a:t>It </a:t>
            </a:r>
            <a:r>
              <a:rPr lang="en-US" sz="1600" b="0" dirty="0"/>
              <a:t>can be used instead of making a whipping. </a:t>
            </a:r>
            <a:endParaRPr lang="en-US" sz="1600" b="0" dirty="0" smtClean="0"/>
          </a:p>
          <a:p>
            <a:r>
              <a:rPr lang="en-US" sz="1800" dirty="0" smtClean="0"/>
              <a:t>Of </a:t>
            </a:r>
            <a:r>
              <a:rPr lang="en-US" sz="1800" dirty="0"/>
              <a:t>the three splices shown here, the back splice is the least used because its bulk at the working end of the rope makes tying some knots more difficult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Watch the YouTube video on how to do a back splice.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369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Splice</a:t>
            </a:r>
            <a:endParaRPr lang="en-US" dirty="0"/>
          </a:p>
        </p:txBody>
      </p:sp>
      <p:pic>
        <p:nvPicPr>
          <p:cNvPr id="3" name="3cZOn-vT0x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9771" y="2420888"/>
            <a:ext cx="6015818" cy="33843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17639"/>
            <a:ext cx="8364289" cy="643209"/>
          </a:xfrm>
        </p:spPr>
        <p:txBody>
          <a:bodyPr/>
          <a:lstStyle/>
          <a:p>
            <a:r>
              <a:rPr lang="en-US" sz="1800" dirty="0"/>
              <a:t>The eye splice creates a fixed loop at the end of the rope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Watch the YouTube video on how to do </a:t>
            </a:r>
            <a:r>
              <a:rPr lang="en-US" sz="1800" dirty="0" smtClean="0"/>
              <a:t>an eye splice.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024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Splice</a:t>
            </a:r>
            <a:endParaRPr lang="en-US" dirty="0"/>
          </a:p>
        </p:txBody>
      </p:sp>
      <p:pic>
        <p:nvPicPr>
          <p:cNvPr id="4" name="9BN9pNrQfjk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6727" y="3140968"/>
            <a:ext cx="6021905" cy="33878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1417639"/>
            <a:ext cx="8364289" cy="2011362"/>
          </a:xfrm>
        </p:spPr>
        <p:txBody>
          <a:bodyPr/>
          <a:lstStyle/>
          <a:p>
            <a:r>
              <a:rPr lang="en-US" sz="1800" dirty="0"/>
              <a:t>A short splice can be used in place of a knot to join two ropes or the ends of the same rope together. </a:t>
            </a:r>
            <a:endParaRPr lang="en-US" sz="1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two ropes are being joined with a short splice, they should be the same type of rope and have the same diameter. </a:t>
            </a:r>
            <a:endParaRPr lang="en-US" sz="1800" dirty="0" smtClean="0"/>
          </a:p>
          <a:p>
            <a:r>
              <a:rPr lang="en-US" sz="1800" dirty="0"/>
              <a:t>Watch the YouTube video on how to do a </a:t>
            </a:r>
            <a:r>
              <a:rPr lang="en-US" sz="1800" dirty="0" smtClean="0"/>
              <a:t>short </a:t>
            </a:r>
            <a:r>
              <a:rPr lang="en-US" sz="1800" dirty="0"/>
              <a:t>splice.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37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Making Rope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4052334"/>
            <a:ext cx="6911975" cy="2808535"/>
          </a:xfrm>
        </p:spPr>
        <p:txBody>
          <a:bodyPr/>
          <a:lstStyle/>
          <a:p>
            <a:r>
              <a:rPr lang="en-US" sz="2400" dirty="0" smtClean="0"/>
              <a:t>Need to get your Scouts excited about tying knots, whipping rope, and splicing</a:t>
            </a:r>
            <a:r>
              <a:rPr lang="en-US" sz="2400" dirty="0" smtClean="0"/>
              <a:t>? </a:t>
            </a:r>
            <a:r>
              <a:rPr lang="en-US" sz="2400" dirty="0"/>
              <a:t>Why not make </a:t>
            </a:r>
            <a:r>
              <a:rPr lang="en-US" sz="2400" dirty="0" smtClean="0"/>
              <a:t>their own individual pieces of rope to practice with? </a:t>
            </a:r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a few simple </a:t>
            </a:r>
            <a:r>
              <a:rPr lang="en-US" sz="2400" dirty="0" smtClean="0"/>
              <a:t>materials and supplies</a:t>
            </a:r>
            <a:r>
              <a:rPr lang="en-US" sz="2400" dirty="0"/>
              <a:t>, you can make just about any size or color rope you want.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984097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3375"/>
            <a:ext cx="8784976" cy="508000"/>
          </a:xfrm>
        </p:spPr>
        <p:txBody>
          <a:bodyPr/>
          <a:lstStyle/>
          <a:p>
            <a:r>
              <a:rPr lang="en-US" dirty="0"/>
              <a:t>Making Rope with a </a:t>
            </a:r>
            <a:r>
              <a:rPr lang="en-US" dirty="0" smtClean="0"/>
              <a:t>Pendulum Spinner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417638"/>
            <a:ext cx="4475857" cy="51847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Step 1: Build the Spinner</a:t>
            </a:r>
          </a:p>
          <a:p>
            <a:r>
              <a:rPr lang="en-US" sz="2000" dirty="0" smtClean="0"/>
              <a:t>Materials </a:t>
            </a:r>
            <a:r>
              <a:rPr lang="en-US" sz="2000" dirty="0"/>
              <a:t>and Construction of the </a:t>
            </a:r>
            <a:r>
              <a:rPr lang="en-US" sz="2000" dirty="0" smtClean="0"/>
              <a:t>Pendulum Spinner:</a:t>
            </a:r>
            <a:endParaRPr lang="en-US" sz="2000" dirty="0"/>
          </a:p>
          <a:p>
            <a:pPr lvl="1"/>
            <a:r>
              <a:rPr lang="en-US" sz="1600" b="0" dirty="0"/>
              <a:t>1/2" diameter dowel, 8" long. </a:t>
            </a:r>
          </a:p>
          <a:p>
            <a:pPr lvl="1"/>
            <a:r>
              <a:rPr lang="en-US" sz="1600" b="0" dirty="0"/>
              <a:t>1” x 1” x ¾” piece of wood with a 1/2" hole drilled in the center.</a:t>
            </a:r>
          </a:p>
          <a:p>
            <a:pPr lvl="1"/>
            <a:r>
              <a:rPr lang="en-US" sz="1600" b="0" dirty="0"/>
              <a:t>Place it at the end of the dowel and glue and nail it in </a:t>
            </a:r>
            <a:r>
              <a:rPr lang="en-US" sz="1600" b="0" dirty="0" smtClean="0"/>
              <a:t>place (predrill the nail hole so the block does not split).</a:t>
            </a:r>
            <a:endParaRPr lang="en-US" sz="1600" b="0" dirty="0"/>
          </a:p>
          <a:p>
            <a:pPr lvl="1"/>
            <a:r>
              <a:rPr lang="en-US" sz="1600" b="0" dirty="0"/>
              <a:t>1 1/4" x 3/4" x 12" piece of wood with a 3/4" diameter hole drilled and a notch cut as </a:t>
            </a:r>
            <a:r>
              <a:rPr lang="en-US" sz="1600" b="0" dirty="0" smtClean="0"/>
              <a:t>shown.</a:t>
            </a:r>
          </a:p>
          <a:p>
            <a:pPr lvl="1"/>
            <a:r>
              <a:rPr lang="en-US" sz="1600" b="0" dirty="0" smtClean="0"/>
              <a:t>With a file or sandpaper, round off any sharp edges within the notch.</a:t>
            </a:r>
          </a:p>
          <a:p>
            <a:r>
              <a:rPr lang="en-US" sz="2000" dirty="0" smtClean="0"/>
              <a:t>Anchor Stick:</a:t>
            </a:r>
          </a:p>
          <a:p>
            <a:pPr lvl="1"/>
            <a:r>
              <a:rPr lang="en-US" sz="1600" b="0" dirty="0" smtClean="0"/>
              <a:t>1” diameter dowel (or broomstick) 12” long.</a:t>
            </a:r>
            <a:endParaRPr lang="en-US" sz="1600" b="0" dirty="0"/>
          </a:p>
          <a:p>
            <a:endParaRPr lang="en-US" dirty="0"/>
          </a:p>
        </p:txBody>
      </p:sp>
      <p:pic>
        <p:nvPicPr>
          <p:cNvPr id="5" name="Content Placeholder 4" descr="Making Rope With a Rope Club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4682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11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3375"/>
            <a:ext cx="8784976" cy="508000"/>
          </a:xfrm>
        </p:spPr>
        <p:txBody>
          <a:bodyPr/>
          <a:lstStyle/>
          <a:p>
            <a:r>
              <a:rPr lang="en-US" dirty="0"/>
              <a:t>Making Rope with a Pendulum Spinner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Step 2: Cut the Twine</a:t>
            </a:r>
          </a:p>
          <a:p>
            <a:r>
              <a:rPr lang="en-US" sz="2000" dirty="0"/>
              <a:t>You will need to cut </a:t>
            </a:r>
            <a:r>
              <a:rPr lang="en-US" sz="2000" dirty="0" smtClean="0"/>
              <a:t>an 80’ </a:t>
            </a:r>
            <a:r>
              <a:rPr lang="en-US" sz="2000" dirty="0"/>
              <a:t>length of </a:t>
            </a:r>
            <a:r>
              <a:rPr lang="en-US" sz="2000" dirty="0" smtClean="0"/>
              <a:t>sisal binder twine to </a:t>
            </a:r>
            <a:r>
              <a:rPr lang="en-US" sz="2000" dirty="0"/>
              <a:t>make an approximately 8’ long piece of rope. </a:t>
            </a:r>
          </a:p>
          <a:p>
            <a:endParaRPr lang="en-US" sz="2400" dirty="0"/>
          </a:p>
        </p:txBody>
      </p:sp>
      <p:pic>
        <p:nvPicPr>
          <p:cNvPr id="5" name="Content Placeholder 4" descr="Making Rope With a Rope Club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628800"/>
            <a:ext cx="3746500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2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Rope with a </a:t>
            </a:r>
            <a:r>
              <a:rPr lang="en-US" dirty="0" smtClean="0"/>
              <a:t>Rope </a:t>
            </a:r>
            <a:r>
              <a:rPr lang="en-US" dirty="0"/>
              <a:t>Spinner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42236"/>
            <a:ext cx="8353177" cy="25973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Step 3: Setup</a:t>
            </a:r>
          </a:p>
          <a:p>
            <a:r>
              <a:rPr lang="en-US" sz="2000" dirty="0" smtClean="0"/>
              <a:t>Attach </a:t>
            </a:r>
            <a:r>
              <a:rPr lang="en-US" sz="2000" dirty="0" smtClean="0"/>
              <a:t>one </a:t>
            </a:r>
            <a:r>
              <a:rPr lang="en-US" sz="2000" dirty="0"/>
              <a:t>twine </a:t>
            </a:r>
            <a:r>
              <a:rPr lang="en-US" sz="2000" dirty="0" smtClean="0"/>
              <a:t>end </a:t>
            </a:r>
            <a:r>
              <a:rPr lang="en-US" sz="2000" dirty="0"/>
              <a:t>to </a:t>
            </a:r>
            <a:r>
              <a:rPr lang="en-US" sz="2000" dirty="0" smtClean="0"/>
              <a:t>the notch of </a:t>
            </a:r>
            <a:r>
              <a:rPr lang="en-US" sz="2000" dirty="0" smtClean="0"/>
              <a:t>the</a:t>
            </a:r>
            <a:r>
              <a:rPr lang="en-US" sz="2000" dirty="0" smtClean="0"/>
              <a:t> spinner and the other to the anchor stick </a:t>
            </a:r>
            <a:r>
              <a:rPr lang="en-US" sz="2000" dirty="0" smtClean="0"/>
              <a:t>using a bowline knot or another loop knot. </a:t>
            </a:r>
          </a:p>
          <a:p>
            <a:r>
              <a:rPr lang="en-US" sz="2000" dirty="0" smtClean="0"/>
              <a:t>Make the loop large enough to slip off the spinner when you are finished or else you will need to cut it off. </a:t>
            </a:r>
            <a:endParaRPr lang="en-US" sz="2000" dirty="0" smtClean="0"/>
          </a:p>
          <a:p>
            <a:r>
              <a:rPr lang="en-US" sz="2000" dirty="0" smtClean="0"/>
              <a:t>Loop the twine as shown in the illustration below.</a:t>
            </a:r>
            <a:endParaRPr lang="en-US" sz="2000" dirty="0" smtClean="0"/>
          </a:p>
          <a:p>
            <a:r>
              <a:rPr lang="en-US" sz="2000" dirty="0" smtClean="0"/>
              <a:t>Three strands </a:t>
            </a:r>
            <a:r>
              <a:rPr lang="en-US" sz="2000" dirty="0"/>
              <a:t>of </a:t>
            </a:r>
            <a:r>
              <a:rPr lang="en-US" sz="2000" dirty="0" smtClean="0"/>
              <a:t>twine make </a:t>
            </a:r>
            <a:r>
              <a:rPr lang="en-US" sz="2000" dirty="0"/>
              <a:t>a nice lashing rope (</a:t>
            </a:r>
            <a:r>
              <a:rPr lang="en-US" sz="2000" dirty="0" smtClean="0"/>
              <a:t>about 1/4</a:t>
            </a:r>
            <a:r>
              <a:rPr lang="en-US" sz="2000" dirty="0"/>
              <a:t>” to 5/16</a:t>
            </a:r>
            <a:r>
              <a:rPr lang="en-US" sz="2000" dirty="0" smtClean="0"/>
              <a:t>” in diameter) </a:t>
            </a:r>
            <a:r>
              <a:rPr lang="en-US" sz="2000" dirty="0"/>
              <a:t>but you can </a:t>
            </a:r>
            <a:r>
              <a:rPr lang="en-US" sz="2000" dirty="0" smtClean="0"/>
              <a:t>add more </a:t>
            </a:r>
            <a:r>
              <a:rPr lang="en-US" sz="2000" dirty="0"/>
              <a:t>for larger diameter rope.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3768" y="4293096"/>
            <a:ext cx="4248472" cy="23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0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Rope with a Rope Spinner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3888" y="1417638"/>
            <a:ext cx="5328592" cy="54403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Step 4: First </a:t>
            </a:r>
            <a:r>
              <a:rPr lang="en-US" sz="2200" dirty="0" smtClean="0"/>
              <a:t>Spin (Using Two Spinners)</a:t>
            </a:r>
            <a:endParaRPr lang="en-US" sz="2200" dirty="0" smtClean="0"/>
          </a:p>
          <a:p>
            <a:r>
              <a:rPr lang="en-US" sz="1800" dirty="0"/>
              <a:t>Maintaining tension between the two ends, each Scout will move the hand holding the dowel in a clockwise direction.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will cause the </a:t>
            </a:r>
            <a:r>
              <a:rPr lang="en-US" sz="1800" dirty="0" smtClean="0"/>
              <a:t>pendulum </a:t>
            </a:r>
            <a:r>
              <a:rPr lang="en-US" sz="1800" dirty="0"/>
              <a:t>to rotate around the handle imparting a twist to the strands. </a:t>
            </a:r>
            <a:endParaRPr lang="en-US" sz="1800" dirty="0" smtClean="0"/>
          </a:p>
          <a:p>
            <a:r>
              <a:rPr lang="en-US" sz="1800" dirty="0" smtClean="0"/>
              <a:t>Occasionally </a:t>
            </a:r>
            <a:r>
              <a:rPr lang="en-US" sz="1800" dirty="0"/>
              <a:t>stop and have the Scouts do a little “Tug-of-War” to help set the twist. </a:t>
            </a:r>
            <a:endParaRPr lang="en-US" sz="1800" dirty="0" smtClean="0"/>
          </a:p>
          <a:p>
            <a:r>
              <a:rPr lang="en-US" sz="1800" dirty="0" smtClean="0"/>
              <a:t>Continue </a:t>
            </a:r>
            <a:r>
              <a:rPr lang="en-US" sz="1800" dirty="0"/>
              <a:t>turning until a kink develops when you release the tension between the two ends</a:t>
            </a:r>
            <a:r>
              <a:rPr lang="en-US" sz="1800" dirty="0" smtClean="0"/>
              <a:t>.</a:t>
            </a:r>
          </a:p>
          <a:p>
            <a:r>
              <a:rPr lang="en-US" sz="1800" i="1" dirty="0" smtClean="0"/>
              <a:t>If using one spinner and an anchor stick, only one Scout will be spinning.</a:t>
            </a:r>
            <a:r>
              <a:rPr lang="en-US" sz="1800" i="1" dirty="0" smtClean="0"/>
              <a:t> </a:t>
            </a:r>
            <a:endParaRPr lang="en-US" sz="1800" i="1" dirty="0" smtClean="0"/>
          </a:p>
          <a:p>
            <a:r>
              <a:rPr lang="en-US" sz="1800" dirty="0" smtClean="0"/>
              <a:t>Caution </a:t>
            </a:r>
            <a:r>
              <a:rPr lang="en-US" sz="1800" dirty="0"/>
              <a:t>the Scouts to be careful doing the twisting because it can really hurt if the spinning block of wood hits them when they are twisting the strands</a:t>
            </a:r>
          </a:p>
          <a:p>
            <a:endParaRPr lang="en-US" dirty="0"/>
          </a:p>
        </p:txBody>
      </p:sp>
      <p:pic>
        <p:nvPicPr>
          <p:cNvPr id="5" name="Content Placeholder 4" descr="https://content.instructables.com/ORIG/F1X/06SP/JHKU4XWY/F1X06SPJHKU4XWY.jpg?auto=webp&amp;frame=1&amp;width=933&amp;height=1024&amp;fit=bounds&amp;md=11876b8618ddd19f4e0f51f363aa556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5"/>
          <a:stretch/>
        </p:blipFill>
        <p:spPr bwMode="auto">
          <a:xfrm>
            <a:off x="251520" y="2348880"/>
            <a:ext cx="3193694" cy="2810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1520" y="1414417"/>
            <a:ext cx="3193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It is </a:t>
            </a:r>
            <a:r>
              <a:rPr lang="en-US" sz="1600" dirty="0" smtClean="0">
                <a:solidFill>
                  <a:schemeClr val="tx2"/>
                </a:solidFill>
              </a:rPr>
              <a:t>quicker </a:t>
            </a:r>
            <a:r>
              <a:rPr lang="en-US" sz="1600" dirty="0">
                <a:solidFill>
                  <a:schemeClr val="tx2"/>
                </a:solidFill>
              </a:rPr>
              <a:t>to make a rope with a pair of Scouts when each </a:t>
            </a:r>
            <a:r>
              <a:rPr lang="en-US" sz="1600" dirty="0" smtClean="0">
                <a:solidFill>
                  <a:schemeClr val="tx2"/>
                </a:solidFill>
              </a:rPr>
              <a:t>uses </a:t>
            </a:r>
            <a:r>
              <a:rPr lang="en-US" sz="1600" dirty="0">
                <a:solidFill>
                  <a:schemeClr val="tx2"/>
                </a:solidFill>
              </a:rPr>
              <a:t>a Spinner.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Rope with a Rope Spinner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7"/>
            <a:ext cx="8496944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Step </a:t>
            </a:r>
            <a:r>
              <a:rPr lang="en-US" sz="2400" dirty="0" smtClean="0"/>
              <a:t>5: Triple the </a:t>
            </a:r>
            <a:r>
              <a:rPr lang="en-US" sz="2400" dirty="0" smtClean="0"/>
              <a:t>Strands (Using Two Spinners)</a:t>
            </a:r>
            <a:endParaRPr lang="en-US" sz="2400" dirty="0"/>
          </a:p>
          <a:p>
            <a:r>
              <a:rPr lang="en-US" sz="2000" dirty="0" smtClean="0"/>
              <a:t>Once </a:t>
            </a:r>
            <a:r>
              <a:rPr lang="en-US" sz="2000" dirty="0"/>
              <a:t>the strand is tightly spun, it must be “tripled” or “Z-bent” to make rope.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is the tricky </a:t>
            </a:r>
            <a:r>
              <a:rPr lang="en-US" sz="2000" dirty="0" smtClean="0"/>
              <a:t>part for </a:t>
            </a:r>
            <a:r>
              <a:rPr lang="en-US" sz="2000" dirty="0"/>
              <a:t>youngsters or even first-time adults, since the individual segments must be kept tight at all </a:t>
            </a:r>
            <a:r>
              <a:rPr lang="en-US" sz="2000" dirty="0" smtClean="0"/>
              <a:t>times to </a:t>
            </a:r>
            <a:r>
              <a:rPr lang="en-US" sz="2000" dirty="0"/>
              <a:t>prevent kinks. </a:t>
            </a: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dirty="0"/>
              <a:t>two additional helpers placed at “thirds” on opposite sides of the strand, </a:t>
            </a:r>
            <a:r>
              <a:rPr lang="en-US" sz="2000" dirty="0" smtClean="0"/>
              <a:t>have each </a:t>
            </a:r>
            <a:r>
              <a:rPr lang="en-US" sz="2000" dirty="0"/>
              <a:t>back up while holding his </a:t>
            </a:r>
            <a:r>
              <a:rPr lang="en-US" sz="2000" dirty="0" smtClean="0"/>
              <a:t>segment </a:t>
            </a:r>
            <a:r>
              <a:rPr lang="en-US" sz="2000" dirty="0"/>
              <a:t>(see diagram on next </a:t>
            </a:r>
            <a:r>
              <a:rPr lang="en-US" sz="2000" dirty="0" smtClean="0"/>
              <a:t>slide). 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bends are then looped over </a:t>
            </a:r>
            <a:r>
              <a:rPr lang="en-US" sz="2000" dirty="0" smtClean="0"/>
              <a:t>the notch of each </a:t>
            </a:r>
            <a:r>
              <a:rPr lang="en-US" sz="2000" dirty="0" smtClean="0"/>
              <a:t>spinner, </a:t>
            </a:r>
            <a:r>
              <a:rPr lang="en-US" sz="2000" dirty="0"/>
              <a:t>making the rope one-third its original length.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This can be done with only two </a:t>
            </a:r>
            <a:r>
              <a:rPr lang="en-US" sz="2000" dirty="0" smtClean="0"/>
              <a:t>people by </a:t>
            </a:r>
            <a:r>
              <a:rPr lang="en-US" sz="2000" dirty="0"/>
              <a:t>looping the strand over something like a trailer hitch ball or a sturdy fence post.)</a:t>
            </a:r>
          </a:p>
        </p:txBody>
      </p:sp>
    </p:spTree>
    <p:extLst>
      <p:ext uri="{BB962C8B-B14F-4D97-AF65-F5344CB8AC3E}">
        <p14:creationId xmlns:p14="http://schemas.microsoft.com/office/powerpoint/2010/main" val="160200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Rope with a Rope Spinner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412776"/>
            <a:ext cx="72961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Rope with a Rope Spinner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5856" y="1417638"/>
            <a:ext cx="5616623" cy="532373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Step </a:t>
            </a:r>
            <a:r>
              <a:rPr lang="en-US" sz="2200" dirty="0" smtClean="0"/>
              <a:t>6: Second </a:t>
            </a:r>
            <a:r>
              <a:rPr lang="en-US" sz="2200" dirty="0" smtClean="0"/>
              <a:t>Spin (Using Two Spinners)</a:t>
            </a:r>
            <a:endParaRPr lang="en-US" sz="2200" dirty="0"/>
          </a:p>
          <a:p>
            <a:r>
              <a:rPr lang="en-US" sz="1800" dirty="0"/>
              <a:t>Stretch the three strands until they are even lengths. While keeping tension on the now tripled twisted strands, the two Scouts holding the rope spinners begin moving their spinners in a counter-clockwise direction. </a:t>
            </a:r>
          </a:p>
          <a:p>
            <a:r>
              <a:rPr lang="en-US" sz="1800" dirty="0"/>
              <a:t>They might need to push the wooden spinner with their free hand to get it going during this phase. </a:t>
            </a:r>
          </a:p>
          <a:p>
            <a:r>
              <a:rPr lang="en-US" sz="1800" dirty="0" smtClean="0"/>
              <a:t>Continue spinning, in the opposite direction (counterclockwise) until tight </a:t>
            </a:r>
            <a:endParaRPr lang="en-US" sz="1800" dirty="0" smtClean="0"/>
          </a:p>
          <a:p>
            <a:r>
              <a:rPr lang="en-US" sz="1800" i="1" dirty="0"/>
              <a:t>If only using one spinner, the Scout holding the anchor stick is responsible for keeping the twisting strands taut.</a:t>
            </a:r>
          </a:p>
          <a:p>
            <a:r>
              <a:rPr lang="en-US" sz="1800" dirty="0" smtClean="0"/>
              <a:t>Overtighten </a:t>
            </a:r>
            <a:r>
              <a:rPr lang="en-US" sz="1800" dirty="0" smtClean="0"/>
              <a:t>this spin (a kink develops when you release the tension between the two ends) and </a:t>
            </a:r>
            <a:r>
              <a:rPr lang="en-US" sz="1800" dirty="0" smtClean="0"/>
              <a:t>do </a:t>
            </a:r>
            <a:r>
              <a:rPr lang="en-US" sz="1800" dirty="0" smtClean="0"/>
              <a:t>a quick tug-of-war to “set” the rope</a:t>
            </a:r>
            <a:r>
              <a:rPr lang="en-US" sz="1800" dirty="0" smtClean="0"/>
              <a:t>.</a:t>
            </a:r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/>
          <a:srcRect l="15348" r="-1"/>
          <a:stretch/>
        </p:blipFill>
        <p:spPr bwMode="auto">
          <a:xfrm>
            <a:off x="323528" y="1700808"/>
            <a:ext cx="27801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0876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0">
      <a:dk1>
        <a:srgbClr val="4D4D4D"/>
      </a:dk1>
      <a:lt1>
        <a:srgbClr val="FFFFFF"/>
      </a:lt1>
      <a:dk2>
        <a:srgbClr val="000000"/>
      </a:dk2>
      <a:lt2>
        <a:srgbClr val="554639"/>
      </a:lt2>
      <a:accent1>
        <a:srgbClr val="977D65"/>
      </a:accent1>
      <a:accent2>
        <a:srgbClr val="C29E6E"/>
      </a:accent2>
      <a:accent3>
        <a:srgbClr val="FFFFFF"/>
      </a:accent3>
      <a:accent4>
        <a:srgbClr val="404040"/>
      </a:accent4>
      <a:accent5>
        <a:srgbClr val="C9BFB8"/>
      </a:accent5>
      <a:accent6>
        <a:srgbClr val="B08F63"/>
      </a:accent6>
      <a:hlink>
        <a:srgbClr val="AD8A5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CC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66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B8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471700"/>
        </a:lt2>
        <a:accent1>
          <a:srgbClr val="863A13"/>
        </a:accent1>
        <a:accent2>
          <a:srgbClr val="AD210D"/>
        </a:accent2>
        <a:accent3>
          <a:srgbClr val="FFFFFF"/>
        </a:accent3>
        <a:accent4>
          <a:srgbClr val="404040"/>
        </a:accent4>
        <a:accent5>
          <a:srgbClr val="C3AEAA"/>
        </a:accent5>
        <a:accent6>
          <a:srgbClr val="9C1D0B"/>
        </a:accent6>
        <a:hlink>
          <a:srgbClr val="D775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03F0C"/>
        </a:lt2>
        <a:accent1>
          <a:srgbClr val="88450E"/>
        </a:accent1>
        <a:accent2>
          <a:srgbClr val="C66514"/>
        </a:accent2>
        <a:accent3>
          <a:srgbClr val="FFFFFF"/>
        </a:accent3>
        <a:accent4>
          <a:srgbClr val="404040"/>
        </a:accent4>
        <a:accent5>
          <a:srgbClr val="C3B0AA"/>
        </a:accent5>
        <a:accent6>
          <a:srgbClr val="B35B11"/>
        </a:accent6>
        <a:hlink>
          <a:srgbClr val="FFBB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54639"/>
        </a:lt2>
        <a:accent1>
          <a:srgbClr val="977D65"/>
        </a:accent1>
        <a:accent2>
          <a:srgbClr val="C29E6E"/>
        </a:accent2>
        <a:accent3>
          <a:srgbClr val="FFFFFF"/>
        </a:accent3>
        <a:accent4>
          <a:srgbClr val="404040"/>
        </a:accent4>
        <a:accent5>
          <a:srgbClr val="C9BFB8"/>
        </a:accent5>
        <a:accent6>
          <a:srgbClr val="B08F63"/>
        </a:accent6>
        <a:hlink>
          <a:srgbClr val="AD8A5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1244</Words>
  <Application>Microsoft Office PowerPoint</Application>
  <PresentationFormat>On-screen Show (4:3)</PresentationFormat>
  <Paragraphs>90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Tahoma</vt:lpstr>
      <vt:lpstr>template</vt:lpstr>
      <vt:lpstr>Rope Making, Whipping, and Splicing</vt:lpstr>
      <vt:lpstr>Making Rope</vt:lpstr>
      <vt:lpstr>Making Rope with a Pendulum Spinner</vt:lpstr>
      <vt:lpstr>Making Rope with a Pendulum Spinner</vt:lpstr>
      <vt:lpstr>Making Rope with a Rope Spinner</vt:lpstr>
      <vt:lpstr>Making Rope with a Rope Spinner</vt:lpstr>
      <vt:lpstr>Making Rope with a Rope Spinner</vt:lpstr>
      <vt:lpstr>Making Rope with a Rope Spinner</vt:lpstr>
      <vt:lpstr>Making Rope with a Rope Spinner</vt:lpstr>
      <vt:lpstr>Making Rope with a Rope Spinner</vt:lpstr>
      <vt:lpstr>Whip the Ends of the Rope</vt:lpstr>
      <vt:lpstr>How to Whip the Ends of a Rope</vt:lpstr>
      <vt:lpstr>Singeing a Rope</vt:lpstr>
      <vt:lpstr>Back Splice</vt:lpstr>
      <vt:lpstr>Eye Splice</vt:lpstr>
      <vt:lpstr>Short Splice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Terry McKibben</cp:lastModifiedBy>
  <cp:revision>68</cp:revision>
  <dcterms:created xsi:type="dcterms:W3CDTF">2006-06-13T13:03:30Z</dcterms:created>
  <dcterms:modified xsi:type="dcterms:W3CDTF">2022-01-08T15:43:20Z</dcterms:modified>
</cp:coreProperties>
</file>